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1" r:id="rId3"/>
    <p:sldId id="280" r:id="rId4"/>
    <p:sldId id="292" r:id="rId5"/>
    <p:sldId id="288" r:id="rId6"/>
    <p:sldId id="290" r:id="rId7"/>
    <p:sldId id="291" r:id="rId8"/>
    <p:sldId id="272" r:id="rId9"/>
    <p:sldId id="289" r:id="rId10"/>
    <p:sldId id="279" r:id="rId11"/>
    <p:sldId id="287" r:id="rId12"/>
    <p:sldId id="284" r:id="rId13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367" autoAdjust="0"/>
  </p:normalViewPr>
  <p:slideViewPr>
    <p:cSldViewPr snapToGrid="0">
      <p:cViewPr varScale="1">
        <p:scale>
          <a:sx n="97" d="100"/>
          <a:sy n="97" d="100"/>
        </p:scale>
        <p:origin x="9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BB868-58F4-459C-AB92-7BC887B2B9DA}" type="datetimeFigureOut">
              <a:rPr lang="en-BE" smtClean="0"/>
              <a:t>07/07/2021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10B7B-058B-4F35-B286-CDC7CE84358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93904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600"/>
              </a:spcBef>
              <a:spcAft>
                <a:spcPts val="6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Scenario 1</a:t>
            </a:r>
          </a:p>
          <a:p>
            <a:pPr rtl="0">
              <a:spcBef>
                <a:spcPts val="600"/>
              </a:spcBef>
              <a:spcAft>
                <a:spcPts val="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5.1 - Positioning of the obstacles in the first scenario: </a:t>
            </a:r>
            <a:endParaRPr lang="en-US" b="0" dirty="0">
              <a:effectLst/>
            </a:endParaRPr>
          </a:p>
          <a:p>
            <a:pPr rtl="0">
              <a:spcBef>
                <a:spcPts val="600"/>
              </a:spcBef>
              <a:spcAft>
                <a:spcPts val="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Bottom left obstacle (X(15:25) and Y(15:25)), and top right obstacle (X(75:85) and Y(85:95)).</a:t>
            </a:r>
            <a:endParaRPr lang="en-US" b="0" dirty="0">
              <a:effectLst/>
            </a:endParaRPr>
          </a:p>
          <a:p>
            <a:pPr rtl="0">
              <a:spcBef>
                <a:spcPts val="600"/>
              </a:spcBef>
              <a:spcAft>
                <a:spcPts val="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5.2 - Positioning of the obstacles in the second scenario:</a:t>
            </a:r>
            <a:endParaRPr lang="en-US" b="0" dirty="0">
              <a:effectLst/>
            </a:endParaRPr>
          </a:p>
          <a:p>
            <a:pPr rtl="0">
              <a:spcBef>
                <a:spcPts val="600"/>
              </a:spcBef>
              <a:spcAft>
                <a:spcPts val="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Bottom obstacle (X(40:50) and Y(40:50)), and the top obstacle (X(40:50) and Y(60:70)).</a:t>
            </a:r>
            <a:endParaRPr lang="en-US" b="0" dirty="0">
              <a:effectLst/>
            </a:endParaRPr>
          </a:p>
          <a:p>
            <a:pPr rtl="0">
              <a:spcBef>
                <a:spcPts val="600"/>
              </a:spcBef>
              <a:spcAft>
                <a:spcPts val="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5.3 - Positioning of the obstacles in the third scenario:</a:t>
            </a:r>
            <a:endParaRPr lang="en-US" b="0" dirty="0">
              <a:effectLst/>
            </a:endParaRPr>
          </a:p>
          <a:p>
            <a:pPr rtl="0">
              <a:spcBef>
                <a:spcPts val="600"/>
              </a:spcBef>
              <a:spcAft>
                <a:spcPts val="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Bottom obstacle (X(40:50) and Y(40:50)), and top obstacle (X(60:70) and Y(60:70)).</a:t>
            </a:r>
            <a:endParaRPr lang="en-US" b="0" dirty="0">
              <a:effectLst/>
            </a:endParaRPr>
          </a:p>
          <a:p>
            <a:br>
              <a:rPr lang="en-US" dirty="0"/>
            </a:br>
            <a:r>
              <a:rPr lang="en-US" b="1" dirty="0"/>
              <a:t>Scenario 2</a:t>
            </a:r>
          </a:p>
          <a:p>
            <a:endParaRPr lang="en-US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310B7B-058B-4F35-B286-CDC7CE843584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94085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600"/>
              </a:spcBef>
              <a:spcAft>
                <a:spcPts val="6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Scenario 1</a:t>
            </a:r>
          </a:p>
          <a:p>
            <a:pPr rtl="0">
              <a:spcBef>
                <a:spcPts val="600"/>
              </a:spcBef>
              <a:spcAft>
                <a:spcPts val="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5.1 - Positioning of the obstacles in the first scenario: </a:t>
            </a:r>
            <a:endParaRPr lang="en-US" b="0" dirty="0">
              <a:effectLst/>
            </a:endParaRPr>
          </a:p>
          <a:p>
            <a:pPr rtl="0">
              <a:spcBef>
                <a:spcPts val="600"/>
              </a:spcBef>
              <a:spcAft>
                <a:spcPts val="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Bottom left obstacle (X(15:25) and Y(15:25)), and top right obstacle (X(75:85) and Y(85:95)).</a:t>
            </a:r>
            <a:endParaRPr lang="en-US" b="0" dirty="0">
              <a:effectLst/>
            </a:endParaRPr>
          </a:p>
          <a:p>
            <a:pPr rtl="0">
              <a:spcBef>
                <a:spcPts val="600"/>
              </a:spcBef>
              <a:spcAft>
                <a:spcPts val="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5.2 - Positioning of the obstacles in the second scenario:</a:t>
            </a:r>
            <a:endParaRPr lang="en-US" b="0" dirty="0">
              <a:effectLst/>
            </a:endParaRPr>
          </a:p>
          <a:p>
            <a:pPr rtl="0">
              <a:spcBef>
                <a:spcPts val="600"/>
              </a:spcBef>
              <a:spcAft>
                <a:spcPts val="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Bottom obstacle (X(40:50) and Y(40:50)), and the top obstacle (X(40:50) and Y(60:70)).</a:t>
            </a:r>
            <a:endParaRPr lang="en-US" b="0" dirty="0">
              <a:effectLst/>
            </a:endParaRPr>
          </a:p>
          <a:p>
            <a:pPr rtl="0">
              <a:spcBef>
                <a:spcPts val="600"/>
              </a:spcBef>
              <a:spcAft>
                <a:spcPts val="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5.3 - Positioning of the obstacles in the third scenario:</a:t>
            </a:r>
            <a:endParaRPr lang="en-US" b="0" dirty="0">
              <a:effectLst/>
            </a:endParaRPr>
          </a:p>
          <a:p>
            <a:pPr rtl="0">
              <a:spcBef>
                <a:spcPts val="600"/>
              </a:spcBef>
              <a:spcAft>
                <a:spcPts val="6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Bottom obstacle (X(40:50) and Y(40:50)), and top obstacle (X(60:70) and Y(60:70)).</a:t>
            </a:r>
            <a:endParaRPr lang="en-US" b="0" dirty="0">
              <a:effectLst/>
            </a:endParaRPr>
          </a:p>
          <a:p>
            <a:br>
              <a:rPr lang="en-US" dirty="0"/>
            </a:br>
            <a:r>
              <a:rPr lang="en-US" b="1" dirty="0"/>
              <a:t>Scenario 2</a:t>
            </a:r>
          </a:p>
          <a:p>
            <a:endParaRPr lang="en-US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310B7B-058B-4F35-B286-CDC7CE843584}" type="slidenum">
              <a:rPr lang="en-BE" smtClean="0"/>
              <a:t>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94085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80BF9-5A9D-47A4-BE6A-43202E1F1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A05E77-7F15-4A0E-85EE-DB0CDA818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9416C-1D55-4F71-8943-82B5EF229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E382-996E-45D5-8386-5B16F42468EF}" type="datetimeFigureOut">
              <a:rPr lang="en-BE" smtClean="0"/>
              <a:t>07/07/2021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FFF1A-94DB-4F3A-A1F5-ABA3E191F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258FC-D527-4AF8-8621-89096BED4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2B85-9F50-44EB-AC09-C6E60F27AD0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76683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E8269-337D-42FD-8C7A-0F0552853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6E119-082E-4B08-B61F-5DDF7388C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9205C-7852-4F3E-9064-C34A41B91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E382-996E-45D5-8386-5B16F42468EF}" type="datetimeFigureOut">
              <a:rPr lang="en-BE" smtClean="0"/>
              <a:t>07/07/2021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0153E-4A83-4ADC-BB2E-7587A4CF3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B02A9-658B-4DD5-82C7-E5500A7CF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2B85-9F50-44EB-AC09-C6E60F27AD0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16908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D4606F-8D6A-4B04-9F00-CE3028239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85446D-446D-45E1-B536-7D9A717F0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7F32A-0036-4D96-93D0-86F4E72C4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E382-996E-45D5-8386-5B16F42468EF}" type="datetimeFigureOut">
              <a:rPr lang="en-BE" smtClean="0"/>
              <a:t>07/07/2021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C8CB6-FD0B-456A-BF38-98AA5FB01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E785C-27B8-4AB5-9C9B-B82EC55D0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2B85-9F50-44EB-AC09-C6E60F27AD0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4936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BB04-AAC4-43BD-8D3E-E29CC1B61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13F6-6BDB-4650-8268-973E30622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04A94-AC7B-4018-AD3B-9EA389812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E382-996E-45D5-8386-5B16F42468EF}" type="datetimeFigureOut">
              <a:rPr lang="en-BE" smtClean="0"/>
              <a:t>07/07/2021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B89EE-B78F-4101-8D8E-0BF9121E9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DDB5F-410D-4043-951A-86DA30117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2B85-9F50-44EB-AC09-C6E60F27AD0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39932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81E7-CB4A-4A0A-AF16-086E480EE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568FC-739C-42E5-BE11-C0E3C89FF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CDCA9-D2B2-4A7F-B82C-8AF88C844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E382-996E-45D5-8386-5B16F42468EF}" type="datetimeFigureOut">
              <a:rPr lang="en-BE" smtClean="0"/>
              <a:t>07/07/2021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E8FFC-B66D-4B7F-8BA2-1E0E33E5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70F80-7BAA-4BD7-B65D-56203D41E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2B85-9F50-44EB-AC09-C6E60F27AD0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61046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0D2F-FB6A-4D5C-B5D8-AF4E4F01E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FB2BF-55CC-4DB6-A688-76067C21A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FFFF6-104B-49A8-8B01-8BF1B3E08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4DA27-DE66-4BDD-BBAC-3410192C6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E382-996E-45D5-8386-5B16F42468EF}" type="datetimeFigureOut">
              <a:rPr lang="en-BE" smtClean="0"/>
              <a:t>07/07/2021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F8861-4AF3-4D25-8D0D-E1B6AF7C4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99952-9ACF-4C1C-9007-12475B9BC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2B85-9F50-44EB-AC09-C6E60F27AD0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70654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A48D2-0AC1-4989-8F22-1E77FFFC8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B8C89-4F76-437F-9BEB-BBEC64BCF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2811D2-8B0D-4F5F-8506-DD0BD08F4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F907FB-C918-4C2F-BCF4-6D31551FEF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1B17FF-D537-4BD6-BD17-454993BCC0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A78C1C-4824-4249-9538-6470AC9F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E382-996E-45D5-8386-5B16F42468EF}" type="datetimeFigureOut">
              <a:rPr lang="en-BE" smtClean="0"/>
              <a:t>07/07/2021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BC2A95-6C0E-4BB0-8264-8825027C3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A4C6A2-E19D-452B-8573-CA9989CEF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2B85-9F50-44EB-AC09-C6E60F27AD0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20452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F50C8-1B5D-4E5C-807E-1B98ECA2E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CAE914-95DD-489A-BF09-03D86A88E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E382-996E-45D5-8386-5B16F42468EF}" type="datetimeFigureOut">
              <a:rPr lang="en-BE" smtClean="0"/>
              <a:t>07/07/2021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7C70D-4E76-4EF3-B19C-EE7F32DB1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40CE3-7BD0-48F4-A8CE-0387BD265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2B85-9F50-44EB-AC09-C6E60F27AD0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543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AFBCA1-7D2B-49C1-AC51-A23D5EB8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E382-996E-45D5-8386-5B16F42468EF}" type="datetimeFigureOut">
              <a:rPr lang="en-BE" smtClean="0"/>
              <a:t>07/07/2021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A65CD1-5CED-4A23-9C32-AC96C48DB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483D5-3ACF-4F2D-989F-BE8E2F7FC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2B85-9F50-44EB-AC09-C6E60F27AD0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21800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36C02-3262-404D-AAD1-37A9B5EE5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BC727-ECF4-445E-B6EB-CF046EDBE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10E66-FF42-4AE6-AFB7-A4486ACDE8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58B79C-6B70-4E8A-8DE8-5229E7DAA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E382-996E-45D5-8386-5B16F42468EF}" type="datetimeFigureOut">
              <a:rPr lang="en-BE" smtClean="0"/>
              <a:t>07/07/2021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B065A-9468-4FE5-AF6D-38D356290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DC4A0-B91B-4679-BAA7-E22AB6CB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2B85-9F50-44EB-AC09-C6E60F27AD0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0184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F176A-89C7-4C52-8D91-22E150464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FBE2A7-5E9C-4FD3-ABC7-423751A722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E8571-D452-4091-8D94-A5C431D51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AB28F-22B5-499D-8DF8-997F239A9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E382-996E-45D5-8386-5B16F42468EF}" type="datetimeFigureOut">
              <a:rPr lang="en-BE" smtClean="0"/>
              <a:t>07/07/2021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B8DC2-40F5-4005-8E86-00D1CEA97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FDE80-141B-4039-A0D3-160CFA0C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2B85-9F50-44EB-AC09-C6E60F27AD0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2678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5CBD1D-8544-4FB9-B41E-6C691D13D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8B505-63E0-4B01-A5A3-48E3C505F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2B31F-F1F0-479E-8504-754DB53920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2E382-996E-45D5-8386-5B16F42468EF}" type="datetimeFigureOut">
              <a:rPr lang="en-BE" smtClean="0"/>
              <a:t>07/07/2021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1977C-2F1B-4BF9-A04F-209C741F94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C5498-035F-4238-A4A7-3B5C4C79E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82B85-9F50-44EB-AC09-C6E60F27AD0C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48203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7EB85-4517-4500-8D8B-4C3008CB60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Evaluation of Clearance in Path Planning Algorithms</a:t>
            </a:r>
            <a:endParaRPr lang="en-BE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0153DC-FF8B-4064-B937-FD7CE326B3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90693"/>
            <a:ext cx="9144000" cy="877598"/>
          </a:xfrm>
        </p:spPr>
        <p:txBody>
          <a:bodyPr/>
          <a:lstStyle/>
          <a:p>
            <a:r>
              <a:rPr lang="en-US" dirty="0"/>
              <a:t>Ronald Ponguillo </a:t>
            </a:r>
          </a:p>
          <a:p>
            <a:r>
              <a:rPr lang="en-US" dirty="0"/>
              <a:t>University of Ghent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68460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3AF8BAB-311D-431C-99DC-DFAF5CEDC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8150"/>
            <a:ext cx="114300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352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F635F-9E5B-47C9-BF67-7D759BE17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in progress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44858-C5F9-4D5B-A098-0C416DC21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Writing the Problem Statement</a:t>
            </a:r>
          </a:p>
          <a:p>
            <a:endParaRPr lang="en-US" dirty="0"/>
          </a:p>
          <a:p>
            <a:r>
              <a:rPr lang="en-US" dirty="0"/>
              <a:t>Writing the methodology</a:t>
            </a:r>
          </a:p>
          <a:p>
            <a:endParaRPr lang="en-US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13737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3E1F0-E013-4FCB-82AE-72AC3A9F2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5249"/>
          </a:xfrm>
        </p:spPr>
        <p:txBody>
          <a:bodyPr/>
          <a:lstStyle/>
          <a:p>
            <a:r>
              <a:rPr lang="en-US" b="1" dirty="0"/>
              <a:t>Relation between </a:t>
            </a:r>
            <a:r>
              <a:rPr lang="en-US" b="1" dirty="0" err="1"/>
              <a:t>Path_length</a:t>
            </a:r>
            <a:r>
              <a:rPr lang="en-US" b="1" dirty="0"/>
              <a:t> and Iteration</a:t>
            </a:r>
            <a:endParaRPr lang="en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F1F69-2D17-4F50-A142-E75B8700B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0374"/>
            <a:ext cx="10515600" cy="5036421"/>
          </a:xfrm>
        </p:spPr>
        <p:txBody>
          <a:bodyPr/>
          <a:lstStyle/>
          <a:p>
            <a:r>
              <a:rPr lang="en-US" dirty="0"/>
              <a:t>There is some relationship between the path Length obtained and the number of Iterations for each algorithm?</a:t>
            </a:r>
          </a:p>
          <a:p>
            <a:endParaRPr lang="en-US" dirty="0"/>
          </a:p>
          <a:p>
            <a:r>
              <a:rPr lang="en-US" dirty="0"/>
              <a:t>Is different for Deterministic than Probabilistic Algorithm?</a:t>
            </a:r>
          </a:p>
          <a:p>
            <a:endParaRPr lang="en-US" dirty="0"/>
          </a:p>
          <a:p>
            <a:r>
              <a:rPr lang="en-US" dirty="0"/>
              <a:t>Depend on obstacle shape or obstacle position?</a:t>
            </a:r>
          </a:p>
          <a:p>
            <a:endParaRPr lang="en-US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03599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FB967-308C-4566-8B3A-FB5BDD7C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24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SCENARIOS Type 1</a:t>
            </a:r>
            <a:endParaRPr lang="en-BE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6CB451-31F2-456B-BF3F-E8D0334FD51B}"/>
              </a:ext>
            </a:extLst>
          </p:cNvPr>
          <p:cNvSpPr txBox="1"/>
          <p:nvPr/>
        </p:nvSpPr>
        <p:spPr>
          <a:xfrm>
            <a:off x="4105275" y="1098872"/>
            <a:ext cx="223837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Clear_1:</a:t>
            </a:r>
          </a:p>
          <a:p>
            <a:r>
              <a:rPr lang="en-US" sz="1600" dirty="0"/>
              <a:t>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100 x 100 squares</a:t>
            </a:r>
          </a:p>
          <a:p>
            <a:endParaRPr lang="en-US" sz="1600" dirty="0"/>
          </a:p>
          <a:p>
            <a:r>
              <a:rPr lang="en-US" sz="1600" dirty="0"/>
              <a:t>Start </a:t>
            </a:r>
            <a:r>
              <a:rPr lang="en-US" sz="1600" dirty="0">
                <a:sym typeface="Wingdings" panose="05000000000000000000" pitchFamily="2" charset="2"/>
              </a:rPr>
              <a:t> (0, 0)</a:t>
            </a:r>
          </a:p>
          <a:p>
            <a:r>
              <a:rPr lang="en-US" sz="1600" dirty="0">
                <a:sym typeface="Wingdings" panose="05000000000000000000" pitchFamily="2" charset="2"/>
              </a:rPr>
              <a:t>Goal  (100, 100)</a:t>
            </a:r>
          </a:p>
          <a:p>
            <a:r>
              <a:rPr lang="en-US" sz="1600" dirty="0">
                <a:sym typeface="Wingdings" panose="05000000000000000000" pitchFamily="2" charset="2"/>
              </a:rPr>
              <a:t>Clearance  5</a:t>
            </a:r>
            <a:endParaRPr lang="en-BE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913F60-2421-4EC6-B134-7CE66D56102B}"/>
              </a:ext>
            </a:extLst>
          </p:cNvPr>
          <p:cNvSpPr txBox="1"/>
          <p:nvPr/>
        </p:nvSpPr>
        <p:spPr>
          <a:xfrm>
            <a:off x="9981344" y="1098872"/>
            <a:ext cx="215263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Clear_2:</a:t>
            </a:r>
          </a:p>
          <a:p>
            <a:r>
              <a:rPr lang="en-US" sz="1600" dirty="0"/>
              <a:t>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100 x 100 squares</a:t>
            </a:r>
          </a:p>
          <a:p>
            <a:endParaRPr lang="en-US" sz="1600" dirty="0"/>
          </a:p>
          <a:p>
            <a:r>
              <a:rPr lang="en-US" sz="1600" dirty="0"/>
              <a:t>Start </a:t>
            </a:r>
            <a:r>
              <a:rPr lang="en-US" sz="1600" dirty="0">
                <a:sym typeface="Wingdings" panose="05000000000000000000" pitchFamily="2" charset="2"/>
              </a:rPr>
              <a:t> (0, 0)</a:t>
            </a:r>
          </a:p>
          <a:p>
            <a:r>
              <a:rPr lang="en-US" sz="1600" dirty="0">
                <a:sym typeface="Wingdings" panose="05000000000000000000" pitchFamily="2" charset="2"/>
              </a:rPr>
              <a:t>Goal  (100, 100)</a:t>
            </a:r>
          </a:p>
          <a:p>
            <a:r>
              <a:rPr lang="en-US" sz="1600" dirty="0">
                <a:sym typeface="Wingdings" panose="05000000000000000000" pitchFamily="2" charset="2"/>
              </a:rPr>
              <a:t>Clearance  10</a:t>
            </a:r>
            <a:endParaRPr lang="en-BE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C9600-05E9-4CB8-8057-194489D60422}"/>
              </a:ext>
            </a:extLst>
          </p:cNvPr>
          <p:cNvSpPr txBox="1"/>
          <p:nvPr/>
        </p:nvSpPr>
        <p:spPr>
          <a:xfrm>
            <a:off x="9981344" y="3941022"/>
            <a:ext cx="21526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Clear_4:</a:t>
            </a:r>
          </a:p>
          <a:p>
            <a:r>
              <a:rPr lang="en-US" sz="1600" dirty="0"/>
              <a:t>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100 x 100 squares</a:t>
            </a:r>
          </a:p>
          <a:p>
            <a:endParaRPr lang="en-US" sz="1600" dirty="0"/>
          </a:p>
          <a:p>
            <a:r>
              <a:rPr lang="en-US" sz="1600" dirty="0"/>
              <a:t>Start </a:t>
            </a:r>
            <a:r>
              <a:rPr lang="en-US" sz="1600" dirty="0">
                <a:sym typeface="Wingdings" panose="05000000000000000000" pitchFamily="2" charset="2"/>
              </a:rPr>
              <a:t> (0, 0)</a:t>
            </a:r>
          </a:p>
          <a:p>
            <a:r>
              <a:rPr lang="en-US" sz="1600" dirty="0">
                <a:sym typeface="Wingdings" panose="05000000000000000000" pitchFamily="2" charset="2"/>
              </a:rPr>
              <a:t>Goal  (100, 100)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dirty="0">
                <a:sym typeface="Wingdings" panose="05000000000000000000" pitchFamily="2" charset="2"/>
              </a:rPr>
              <a:t>Clearance  20</a:t>
            </a:r>
            <a:endParaRPr lang="en-BE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1323F9-5BA6-4B37-AC98-A5EE9F7EE2B4}"/>
              </a:ext>
            </a:extLst>
          </p:cNvPr>
          <p:cNvSpPr txBox="1"/>
          <p:nvPr/>
        </p:nvSpPr>
        <p:spPr>
          <a:xfrm>
            <a:off x="4105275" y="3928620"/>
            <a:ext cx="216621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Clear_3:</a:t>
            </a:r>
          </a:p>
          <a:p>
            <a:r>
              <a:rPr lang="en-US" sz="1600" dirty="0"/>
              <a:t>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100 x 100 squares</a:t>
            </a:r>
          </a:p>
          <a:p>
            <a:endParaRPr lang="en-US" sz="1600" dirty="0"/>
          </a:p>
          <a:p>
            <a:r>
              <a:rPr lang="en-US" sz="1600" dirty="0"/>
              <a:t>Start </a:t>
            </a:r>
            <a:r>
              <a:rPr lang="en-US" sz="1600" dirty="0">
                <a:sym typeface="Wingdings" panose="05000000000000000000" pitchFamily="2" charset="2"/>
              </a:rPr>
              <a:t> (0, 0)</a:t>
            </a:r>
          </a:p>
          <a:p>
            <a:r>
              <a:rPr lang="en-US" sz="1600" dirty="0">
                <a:sym typeface="Wingdings" panose="05000000000000000000" pitchFamily="2" charset="2"/>
              </a:rPr>
              <a:t>Goal  (100, 100)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dirty="0">
                <a:sym typeface="Wingdings" panose="05000000000000000000" pitchFamily="2" charset="2"/>
              </a:rPr>
              <a:t>Clearance  15</a:t>
            </a:r>
            <a:endParaRPr lang="en-BE" sz="16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DB4EF72-23A2-4883-9077-64A73A39CD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57" t="10423" r="8642" b="5608"/>
          <a:stretch/>
        </p:blipFill>
        <p:spPr>
          <a:xfrm>
            <a:off x="491248" y="1032879"/>
            <a:ext cx="3452112" cy="256345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0EA5A87-5ED0-48E8-AF55-975CD1743D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625" t="11094" r="9147" b="6280"/>
          <a:stretch/>
        </p:blipFill>
        <p:spPr>
          <a:xfrm>
            <a:off x="6508413" y="997527"/>
            <a:ext cx="3480457" cy="25634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6CE298B-2729-414E-8884-B841A10EF3C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6457" t="10647" r="8642" b="6056"/>
          <a:stretch/>
        </p:blipFill>
        <p:spPr>
          <a:xfrm>
            <a:off x="477075" y="3939370"/>
            <a:ext cx="3480457" cy="256382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749D07A-1DAF-4146-998E-398F7503269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6457" t="10870" r="9147" b="5608"/>
          <a:stretch/>
        </p:blipFill>
        <p:spPr>
          <a:xfrm>
            <a:off x="6508413" y="3940645"/>
            <a:ext cx="3480457" cy="258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38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FB967-308C-4566-8B3A-FB5BDD7C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24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SCENARIOS Type 1</a:t>
            </a:r>
            <a:endParaRPr lang="en-BE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6CB451-31F2-456B-BF3F-E8D0334FD51B}"/>
              </a:ext>
            </a:extLst>
          </p:cNvPr>
          <p:cNvSpPr txBox="1"/>
          <p:nvPr/>
        </p:nvSpPr>
        <p:spPr>
          <a:xfrm>
            <a:off x="4105275" y="1098872"/>
            <a:ext cx="223837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Clear_5:</a:t>
            </a:r>
          </a:p>
          <a:p>
            <a:r>
              <a:rPr lang="en-US" sz="1600" dirty="0"/>
              <a:t>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100 x 100 squares</a:t>
            </a:r>
          </a:p>
          <a:p>
            <a:endParaRPr lang="en-US" sz="1600" dirty="0"/>
          </a:p>
          <a:p>
            <a:r>
              <a:rPr lang="en-US" sz="1600" dirty="0"/>
              <a:t>Start </a:t>
            </a:r>
            <a:r>
              <a:rPr lang="en-US" sz="1600" dirty="0">
                <a:sym typeface="Wingdings" panose="05000000000000000000" pitchFamily="2" charset="2"/>
              </a:rPr>
              <a:t> (0, 0)</a:t>
            </a:r>
          </a:p>
          <a:p>
            <a:r>
              <a:rPr lang="en-US" sz="1600" dirty="0">
                <a:sym typeface="Wingdings" panose="05000000000000000000" pitchFamily="2" charset="2"/>
              </a:rPr>
              <a:t>Goal  (100, 100)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dirty="0">
                <a:sym typeface="Wingdings" panose="05000000000000000000" pitchFamily="2" charset="2"/>
              </a:rPr>
              <a:t>Clearance  25</a:t>
            </a:r>
            <a:endParaRPr lang="en-BE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913F60-2421-4EC6-B134-7CE66D56102B}"/>
              </a:ext>
            </a:extLst>
          </p:cNvPr>
          <p:cNvSpPr txBox="1"/>
          <p:nvPr/>
        </p:nvSpPr>
        <p:spPr>
          <a:xfrm>
            <a:off x="9981344" y="1098872"/>
            <a:ext cx="215263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Clear_6:</a:t>
            </a:r>
          </a:p>
          <a:p>
            <a:r>
              <a:rPr lang="en-US" sz="1600" dirty="0"/>
              <a:t>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100 x 100 squares</a:t>
            </a:r>
          </a:p>
          <a:p>
            <a:endParaRPr lang="en-US" sz="1600" dirty="0"/>
          </a:p>
          <a:p>
            <a:r>
              <a:rPr lang="en-US" sz="1600" dirty="0"/>
              <a:t>Start </a:t>
            </a:r>
            <a:r>
              <a:rPr lang="en-US" sz="1600" dirty="0">
                <a:sym typeface="Wingdings" panose="05000000000000000000" pitchFamily="2" charset="2"/>
              </a:rPr>
              <a:t> (0, 0)</a:t>
            </a:r>
          </a:p>
          <a:p>
            <a:r>
              <a:rPr lang="en-US" sz="1600" dirty="0">
                <a:sym typeface="Wingdings" panose="05000000000000000000" pitchFamily="2" charset="2"/>
              </a:rPr>
              <a:t>Goal  (100, 100)</a:t>
            </a:r>
          </a:p>
          <a:p>
            <a:r>
              <a:rPr lang="en-US" sz="1600" dirty="0">
                <a:sym typeface="Wingdings" panose="05000000000000000000" pitchFamily="2" charset="2"/>
              </a:rPr>
              <a:t>Clearance  30</a:t>
            </a:r>
            <a:endParaRPr lang="en-BE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1323F9-5BA6-4B37-AC98-A5EE9F7EE2B4}"/>
              </a:ext>
            </a:extLst>
          </p:cNvPr>
          <p:cNvSpPr txBox="1"/>
          <p:nvPr/>
        </p:nvSpPr>
        <p:spPr>
          <a:xfrm>
            <a:off x="4105275" y="3928620"/>
            <a:ext cx="216621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Clear_7:</a:t>
            </a:r>
          </a:p>
          <a:p>
            <a:r>
              <a:rPr lang="en-US" sz="1600" dirty="0"/>
              <a:t>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100 x 100 squares</a:t>
            </a:r>
          </a:p>
          <a:p>
            <a:endParaRPr lang="en-US" sz="1600" dirty="0"/>
          </a:p>
          <a:p>
            <a:r>
              <a:rPr lang="en-US" sz="1600" dirty="0"/>
              <a:t>Start </a:t>
            </a:r>
            <a:r>
              <a:rPr lang="en-US" sz="1600" dirty="0">
                <a:sym typeface="Wingdings" panose="05000000000000000000" pitchFamily="2" charset="2"/>
              </a:rPr>
              <a:t> (0, 0)</a:t>
            </a:r>
          </a:p>
          <a:p>
            <a:r>
              <a:rPr lang="en-US" sz="1600" dirty="0">
                <a:sym typeface="Wingdings" panose="05000000000000000000" pitchFamily="2" charset="2"/>
              </a:rPr>
              <a:t>Goal  (100, 100)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dirty="0">
                <a:sym typeface="Wingdings" panose="05000000000000000000" pitchFamily="2" charset="2"/>
              </a:rPr>
              <a:t>Clearance  40</a:t>
            </a:r>
            <a:endParaRPr lang="en-BE" sz="16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5E2D99B-A923-43D4-BD63-5CECB9E56B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121" t="11407" r="8811" b="5608"/>
          <a:stretch/>
        </p:blipFill>
        <p:spPr>
          <a:xfrm>
            <a:off x="508772" y="997527"/>
            <a:ext cx="3499423" cy="256302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94B8822-5DB8-469C-9523-206A177C9D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457" t="11407" r="9315" b="6056"/>
          <a:stretch/>
        </p:blipFill>
        <p:spPr>
          <a:xfrm>
            <a:off x="6481922" y="992549"/>
            <a:ext cx="3499422" cy="257463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A41154C-4C93-4107-A9A4-A66884D38D4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6457" t="11407" r="8979" b="6280"/>
          <a:stretch/>
        </p:blipFill>
        <p:spPr>
          <a:xfrm>
            <a:off x="508772" y="3928620"/>
            <a:ext cx="3507067" cy="25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58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7939E-887A-4844-B374-6F829478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293"/>
            <a:ext cx="10515600" cy="785249"/>
          </a:xfrm>
        </p:spPr>
        <p:txBody>
          <a:bodyPr/>
          <a:lstStyle/>
          <a:p>
            <a:r>
              <a:rPr lang="en-US" dirty="0"/>
              <a:t>Scenarios Type 1</a:t>
            </a:r>
            <a:endParaRPr lang="en-BE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C53EF6E-36CB-4C84-BC70-065D914AE8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25" t="11318" r="9315" b="5609"/>
          <a:stretch/>
        </p:blipFill>
        <p:spPr>
          <a:xfrm>
            <a:off x="838201" y="1140542"/>
            <a:ext cx="4015059" cy="29791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0522CD-B901-4C7B-989A-B4D3B233F5DF}"/>
              </a:ext>
            </a:extLst>
          </p:cNvPr>
          <p:cNvSpPr txBox="1"/>
          <p:nvPr/>
        </p:nvSpPr>
        <p:spPr>
          <a:xfrm>
            <a:off x="2280375" y="4119716"/>
            <a:ext cx="113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Type_1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53154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7939E-887A-4844-B374-6F829478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293"/>
            <a:ext cx="10515600" cy="785249"/>
          </a:xfrm>
        </p:spPr>
        <p:txBody>
          <a:bodyPr/>
          <a:lstStyle/>
          <a:p>
            <a:r>
              <a:rPr lang="en-US" dirty="0"/>
              <a:t>Scenarios Type 2</a:t>
            </a:r>
            <a:endParaRPr lang="en-BE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13375FD-FC10-4D75-A845-D50F420E6D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21" t="11094" r="8811" b="5384"/>
          <a:stretch/>
        </p:blipFill>
        <p:spPr>
          <a:xfrm>
            <a:off x="654767" y="1425677"/>
            <a:ext cx="4975122" cy="36674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A185744-D625-47F4-850E-8DFAEC71DA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289" t="11150" r="9315" b="5329"/>
          <a:stretch/>
        </p:blipFill>
        <p:spPr>
          <a:xfrm>
            <a:off x="6096000" y="1425677"/>
            <a:ext cx="4935794" cy="36674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FBD5B5-35DA-452C-8FD9-7500E50ACFF2}"/>
              </a:ext>
            </a:extLst>
          </p:cNvPr>
          <p:cNvSpPr txBox="1"/>
          <p:nvPr/>
        </p:nvSpPr>
        <p:spPr>
          <a:xfrm>
            <a:off x="2576973" y="5247657"/>
            <a:ext cx="113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Type_2_1</a:t>
            </a:r>
            <a:endParaRPr lang="en-B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7F8011-7D11-4A44-91F4-ED978F2AD5D9}"/>
              </a:ext>
            </a:extLst>
          </p:cNvPr>
          <p:cNvSpPr txBox="1"/>
          <p:nvPr/>
        </p:nvSpPr>
        <p:spPr>
          <a:xfrm>
            <a:off x="7998542" y="5247657"/>
            <a:ext cx="113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Type_2_2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70595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7939E-887A-4844-B374-6F829478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293"/>
            <a:ext cx="10515600" cy="785249"/>
          </a:xfrm>
        </p:spPr>
        <p:txBody>
          <a:bodyPr/>
          <a:lstStyle/>
          <a:p>
            <a:r>
              <a:rPr lang="en-US" dirty="0"/>
              <a:t>Scenarios Type 3</a:t>
            </a:r>
            <a:endParaRPr lang="en-BE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32EAC22-3ACA-4FE2-9884-9EF37137B6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231" t="10489" r="9036" b="5542"/>
          <a:stretch/>
        </p:blipFill>
        <p:spPr>
          <a:xfrm>
            <a:off x="6644467" y="3763343"/>
            <a:ext cx="3379839" cy="25147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849D3AD-2349-490E-A5BD-62C7DDA780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490" t="10871" r="9214" b="4937"/>
          <a:stretch/>
        </p:blipFill>
        <p:spPr>
          <a:xfrm>
            <a:off x="838200" y="1140542"/>
            <a:ext cx="3379839" cy="250484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7C824B7-D69C-4678-9D01-2D16E86148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6189" t="10423" r="8811" b="6056"/>
          <a:stretch/>
        </p:blipFill>
        <p:spPr>
          <a:xfrm>
            <a:off x="6644466" y="1140542"/>
            <a:ext cx="3379839" cy="249346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271ED62-D646-47F6-B898-D0503640609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625" t="10676" r="8978" b="4876"/>
          <a:stretch/>
        </p:blipFill>
        <p:spPr>
          <a:xfrm>
            <a:off x="838200" y="3763343"/>
            <a:ext cx="3334173" cy="2504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C0EB32-B12B-4DD4-801A-77E64A38468C}"/>
              </a:ext>
            </a:extLst>
          </p:cNvPr>
          <p:cNvSpPr txBox="1"/>
          <p:nvPr/>
        </p:nvSpPr>
        <p:spPr>
          <a:xfrm>
            <a:off x="4218039" y="2202608"/>
            <a:ext cx="113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Type_3_1</a:t>
            </a:r>
            <a:endParaRPr lang="en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B350AA-938E-4F2C-A4D8-B0089096854D}"/>
              </a:ext>
            </a:extLst>
          </p:cNvPr>
          <p:cNvSpPr txBox="1"/>
          <p:nvPr/>
        </p:nvSpPr>
        <p:spPr>
          <a:xfrm>
            <a:off x="4218039" y="4831102"/>
            <a:ext cx="113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Type_3_3</a:t>
            </a:r>
            <a:endParaRPr lang="en-B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73F316-3EC2-46D4-A25A-35BA42A49B3D}"/>
              </a:ext>
            </a:extLst>
          </p:cNvPr>
          <p:cNvSpPr txBox="1"/>
          <p:nvPr/>
        </p:nvSpPr>
        <p:spPr>
          <a:xfrm>
            <a:off x="10024305" y="2202608"/>
            <a:ext cx="113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Type_3_2</a:t>
            </a:r>
            <a:endParaRPr lang="en-B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CA5EF4-8080-468F-AF57-2D56CA87CFDD}"/>
              </a:ext>
            </a:extLst>
          </p:cNvPr>
          <p:cNvSpPr txBox="1"/>
          <p:nvPr/>
        </p:nvSpPr>
        <p:spPr>
          <a:xfrm>
            <a:off x="10024305" y="4831102"/>
            <a:ext cx="113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Type_3_4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66595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7939E-887A-4844-B374-6F829478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293"/>
            <a:ext cx="10515600" cy="785249"/>
          </a:xfrm>
        </p:spPr>
        <p:txBody>
          <a:bodyPr/>
          <a:lstStyle/>
          <a:p>
            <a:r>
              <a:rPr lang="en-US" dirty="0"/>
              <a:t>Scenarios Type 4</a:t>
            </a:r>
            <a:endParaRPr lang="en-BE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2B8A4E8-32A5-4483-9428-D402EC356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57" t="11094" r="9483" b="5384"/>
          <a:stretch/>
        </p:blipFill>
        <p:spPr>
          <a:xfrm>
            <a:off x="838200" y="1140542"/>
            <a:ext cx="3940811" cy="29398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413279-7977-499D-B766-E819A00EAE5D}"/>
              </a:ext>
            </a:extLst>
          </p:cNvPr>
          <p:cNvSpPr txBox="1"/>
          <p:nvPr/>
        </p:nvSpPr>
        <p:spPr>
          <a:xfrm>
            <a:off x="2243250" y="4080387"/>
            <a:ext cx="113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Type_4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871723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FB967-308C-4566-8B3A-FB5BDD7CE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24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ALGORITHMS EVALUATED</a:t>
            </a:r>
            <a:endParaRPr lang="en-BE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C3C8A-ECBB-4D93-8F92-C4629430F865}"/>
              </a:ext>
            </a:extLst>
          </p:cNvPr>
          <p:cNvSpPr txBox="1"/>
          <p:nvPr/>
        </p:nvSpPr>
        <p:spPr>
          <a:xfrm>
            <a:off x="838200" y="1240669"/>
            <a:ext cx="33011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b="1" u="sng" dirty="0"/>
              <a:t>DETERMINISTICS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 err="1"/>
              <a:t>A_Star</a:t>
            </a:r>
            <a:endParaRPr lang="es-EC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 err="1"/>
              <a:t>Bidirectional_A_Star</a:t>
            </a:r>
            <a:endParaRPr lang="es-EC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 err="1"/>
              <a:t>Bidirectional_BFS</a:t>
            </a:r>
            <a:endParaRPr lang="es-EC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/>
              <a:t>BFS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/>
              <a:t>DFS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/>
              <a:t>Dijkstra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 err="1"/>
              <a:t>D_Star</a:t>
            </a:r>
            <a:endParaRPr lang="es-EC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 err="1"/>
              <a:t>Greedy_BFS</a:t>
            </a:r>
            <a:endParaRPr lang="es-EC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 err="1"/>
              <a:t>Visibility_Road_Map</a:t>
            </a:r>
            <a:endParaRPr lang="es-EC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EC" dirty="0"/>
          </a:p>
          <a:p>
            <a:r>
              <a:rPr lang="es-EC" b="1" u="sng" dirty="0"/>
              <a:t>PROBABILISTICS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/>
              <a:t>RRT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 err="1"/>
              <a:t>RRT_Path_Smoothing</a:t>
            </a:r>
            <a:endParaRPr lang="es-EC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 err="1"/>
              <a:t>RRT_Sobol_Sampler</a:t>
            </a:r>
            <a:endParaRPr lang="es-EC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C" dirty="0" err="1"/>
              <a:t>RRT_Star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026189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5E63-2509-4A27-BD9D-62A6DBDFF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5585"/>
          </a:xfrm>
        </p:spPr>
        <p:txBody>
          <a:bodyPr/>
          <a:lstStyle/>
          <a:p>
            <a:r>
              <a:rPr lang="en-US" dirty="0"/>
              <a:t>Used Technique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44B0B-34A1-4B13-A71B-7B3F3B704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0710"/>
            <a:ext cx="10515600" cy="5056086"/>
          </a:xfrm>
        </p:spPr>
        <p:txBody>
          <a:bodyPr/>
          <a:lstStyle/>
          <a:p>
            <a:r>
              <a:rPr lang="en-US" dirty="0"/>
              <a:t>Data Analytics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45939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15867</TotalTime>
  <Words>568</Words>
  <Application>Microsoft Office PowerPoint</Application>
  <PresentationFormat>Widescreen</PresentationFormat>
  <Paragraphs>117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Evaluation of Clearance in Path Planning Algorithms</vt:lpstr>
      <vt:lpstr>SCENARIOS Type 1</vt:lpstr>
      <vt:lpstr>SCENARIOS Type 1</vt:lpstr>
      <vt:lpstr>Scenarios Type 1</vt:lpstr>
      <vt:lpstr>Scenarios Type 2</vt:lpstr>
      <vt:lpstr>Scenarios Type 3</vt:lpstr>
      <vt:lpstr>Scenarios Type 4</vt:lpstr>
      <vt:lpstr>ALGORITHMS EVALUATED</vt:lpstr>
      <vt:lpstr>Used Technique</vt:lpstr>
      <vt:lpstr>PowerPoint Presentation</vt:lpstr>
      <vt:lpstr>Work in progress</vt:lpstr>
      <vt:lpstr>Relation between Path_length and Iteration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 Planning Algorithm with Python Robotics</dc:title>
  <dc:creator>Ronald Ponguillo</dc:creator>
  <cp:lastModifiedBy>Ronald Ponguillo</cp:lastModifiedBy>
  <cp:revision>69</cp:revision>
  <dcterms:created xsi:type="dcterms:W3CDTF">2021-05-26T08:37:53Z</dcterms:created>
  <dcterms:modified xsi:type="dcterms:W3CDTF">2021-07-07T10:59:25Z</dcterms:modified>
</cp:coreProperties>
</file>